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91" r:id="rId6"/>
    <p:sldId id="260" r:id="rId7"/>
    <p:sldId id="261" r:id="rId8"/>
    <p:sldId id="262" r:id="rId9"/>
    <p:sldId id="263" r:id="rId10"/>
    <p:sldId id="264" r:id="rId11"/>
    <p:sldId id="265" r:id="rId12"/>
    <p:sldId id="292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17A"/>
    <a:srgbClr val="6EFFFF"/>
    <a:srgbClr val="000201"/>
    <a:srgbClr val="02101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0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46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151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379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134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108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96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287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063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484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060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23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8831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47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565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6790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6761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759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610FD88-FD41-4940-9151-86705B9080E7}" type="datetimeFigureOut">
              <a:rPr lang="en-IN" smtClean="0"/>
              <a:t>22-09-2025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A90360D-0E18-4E93-9B3F-7A38B4EA4A91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4540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F05290-38EC-E0BB-B88C-00841198D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6"/>
            <a:ext cx="12192000" cy="68496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EDF6CD-B631-10A9-A4C6-9B22E47DEB9A}"/>
              </a:ext>
            </a:extLst>
          </p:cNvPr>
          <p:cNvSpPr/>
          <p:nvPr/>
        </p:nvSpPr>
        <p:spPr>
          <a:xfrm flipH="1" flipV="1">
            <a:off x="85725" y="85725"/>
            <a:ext cx="12020550" cy="2809872"/>
          </a:xfrm>
          <a:prstGeom prst="rect">
            <a:avLst/>
          </a:prstGeom>
          <a:solidFill>
            <a:srgbClr val="000201"/>
          </a:solidFill>
          <a:ln>
            <a:noFill/>
          </a:ln>
          <a:effectLst>
            <a:glow rad="139700">
              <a:srgbClr val="6EFFFF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8500B1-4F5E-1F6C-C424-E3B6F835C8D9}"/>
              </a:ext>
            </a:extLst>
          </p:cNvPr>
          <p:cNvSpPr/>
          <p:nvPr/>
        </p:nvSpPr>
        <p:spPr>
          <a:xfrm>
            <a:off x="1008400" y="557510"/>
            <a:ext cx="101752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IN" sz="4400" b="1" dirty="0">
                <a:effectLst>
                  <a:glow rad="228600">
                    <a:srgbClr val="6EFFFF">
                      <a:alpha val="40000"/>
                    </a:srgbClr>
                  </a:glow>
                </a:effectLst>
              </a:rPr>
              <a:t>Electric Vehicle (EV) Charging Network</a:t>
            </a:r>
          </a:p>
          <a:p>
            <a:r>
              <a:rPr lang="en-IN" sz="4400" b="1" i="1" dirty="0">
                <a:effectLst>
                  <a:glow rad="228600">
                    <a:srgbClr val="6EFFFF">
                      <a:alpha val="40000"/>
                    </a:srgbClr>
                  </a:glow>
                </a:effectLst>
              </a:rPr>
              <a:t>                                            </a:t>
            </a:r>
            <a:r>
              <a:rPr lang="en-IN" sz="2800" b="1" i="1" dirty="0">
                <a:effectLst>
                  <a:glow rad="228600">
                    <a:srgbClr val="6EFFFF">
                      <a:alpha val="40000"/>
                    </a:srgbClr>
                  </a:glow>
                </a:effectLst>
              </a:rPr>
              <a:t>Management System</a:t>
            </a:r>
            <a:endParaRPr lang="en-IN" sz="4400" i="1" dirty="0">
              <a:effectLst>
                <a:glow rad="228600">
                  <a:srgbClr val="6EFFFF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7440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A099-0C92-EAD3-101C-49C2DC295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0A16-9D46-D375-1CBE-E55BED50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5248880" cy="970450"/>
          </a:xfrm>
        </p:spPr>
        <p:txBody>
          <a:bodyPr>
            <a:normAutofit fontScale="90000"/>
          </a:bodyPr>
          <a:lstStyle/>
          <a:p>
            <a:pPr marL="36900" algn="l"/>
            <a:r>
              <a:rPr lang="en-IN" u="sng" dirty="0" err="1"/>
              <a:t>ChargingSessions</a:t>
            </a:r>
            <a:r>
              <a:rPr lang="en-IN" u="sng" dirty="0"/>
              <a:t>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570A16-169D-CCE4-0CA7-8D4D4D47B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5064665" cy="4058751"/>
          </a:xfrm>
        </p:spPr>
        <p:txBody>
          <a:bodyPr>
            <a:normAutofit fontScale="85000" lnSpcReduction="10000"/>
          </a:bodyPr>
          <a:lstStyle/>
          <a:p>
            <a:pPr marL="36900" indent="0">
              <a:buNone/>
            </a:pPr>
            <a:r>
              <a:rPr lang="en-IN" sz="1900" dirty="0">
                <a:effectLst/>
              </a:rPr>
              <a:t>Each time a user plugs in, a </a:t>
            </a:r>
            <a:r>
              <a:rPr lang="en-IN" sz="1900" b="1" dirty="0">
                <a:effectLst/>
              </a:rPr>
              <a:t>charging session</a:t>
            </a:r>
            <a:r>
              <a:rPr lang="en-IN" sz="1900" dirty="0">
                <a:effectLst/>
              </a:rPr>
              <a:t> is created.</a:t>
            </a:r>
          </a:p>
          <a:p>
            <a:pPr lvl="0"/>
            <a:r>
              <a:rPr lang="en-IN" sz="1900" dirty="0">
                <a:effectLst/>
              </a:rPr>
              <a:t>session_id → Unique session ID.</a:t>
            </a:r>
          </a:p>
          <a:p>
            <a:pPr lvl="0"/>
            <a:r>
              <a:rPr lang="en-IN" sz="1900" dirty="0">
                <a:effectLst/>
              </a:rPr>
              <a:t>user_id → Who used the charger.</a:t>
            </a:r>
          </a:p>
          <a:p>
            <a:pPr lvl="0"/>
            <a:r>
              <a:rPr lang="en-IN" sz="1900" dirty="0">
                <a:effectLst/>
              </a:rPr>
              <a:t>charger_id → Which charger was used.</a:t>
            </a:r>
          </a:p>
          <a:p>
            <a:pPr lvl="0"/>
            <a:r>
              <a:rPr lang="en-IN" sz="1900" dirty="0">
                <a:effectLst/>
              </a:rPr>
              <a:t>start_time → Timestamp when charging started.</a:t>
            </a:r>
          </a:p>
          <a:p>
            <a:pPr lvl="0"/>
            <a:r>
              <a:rPr lang="en-IN" sz="1900" dirty="0">
                <a:effectLst/>
              </a:rPr>
              <a:t>end_time → Timestamp when charging ended.</a:t>
            </a:r>
          </a:p>
          <a:p>
            <a:pPr lvl="0"/>
            <a:r>
              <a:rPr lang="en-IN" sz="1900" dirty="0">
                <a:effectLst/>
              </a:rPr>
              <a:t>energy_kWh → Total energy consumed (in kWh).</a:t>
            </a:r>
          </a:p>
          <a:p>
            <a:pPr lvl="0"/>
            <a:r>
              <a:rPr lang="en-IN" sz="1900" dirty="0">
                <a:effectLst/>
              </a:rPr>
              <a:t>cost → Amount charged for the session.(The rate used in this database is </a:t>
            </a:r>
            <a:r>
              <a:rPr lang="en-IN" sz="1800" dirty="0"/>
              <a:t>₹15/kWh)</a:t>
            </a:r>
            <a:endParaRPr lang="en-IN" sz="1900" dirty="0">
              <a:effectLst/>
            </a:endParaRPr>
          </a:p>
          <a:p>
            <a:pPr marL="36900" lvl="0" indent="0">
              <a:buNone/>
            </a:pPr>
            <a:endParaRPr lang="en-IN" sz="1600" dirty="0">
              <a:effectLst/>
            </a:endParaRPr>
          </a:p>
          <a:p>
            <a:pPr marL="36900" indent="0">
              <a:buNone/>
            </a:pPr>
            <a:r>
              <a:rPr lang="en-IN" dirty="0"/>
              <a:t>SYNTAX: desc chargingsessions;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DA4B36E-AF47-2EF7-0239-B258863A4E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5999" y="1066799"/>
            <a:ext cx="602932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734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AA53B-91F6-2A1B-2E67-0567948D2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4BB3A-FF90-305C-4838-7C0D7F9C0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marL="36900" algn="l"/>
            <a:r>
              <a:rPr lang="en-IN" u="sng" dirty="0"/>
              <a:t>Payments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888799-8010-C7EA-B5E5-8DD840242C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506466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1600" dirty="0">
                <a:effectLst/>
              </a:rPr>
              <a:t>Each session has </a:t>
            </a:r>
            <a:r>
              <a:rPr lang="en-IN" sz="1600" b="1" dirty="0">
                <a:effectLst/>
              </a:rPr>
              <a:t>exactly one payment record</a:t>
            </a:r>
            <a:r>
              <a:rPr lang="en-IN" sz="1600" dirty="0">
                <a:effectLst/>
              </a:rPr>
              <a:t>.</a:t>
            </a:r>
          </a:p>
          <a:p>
            <a:pPr lvl="0"/>
            <a:r>
              <a:rPr lang="en-IN" sz="1600" dirty="0">
                <a:effectLst/>
              </a:rPr>
              <a:t>payment_id → Unique payment identifier.</a:t>
            </a:r>
          </a:p>
          <a:p>
            <a:pPr lvl="0"/>
            <a:r>
              <a:rPr lang="en-IN" sz="1600" dirty="0">
                <a:effectLst/>
              </a:rPr>
              <a:t>session_id → An attribute that Links directly to ChargingSessions.session_id .</a:t>
            </a:r>
          </a:p>
          <a:p>
            <a:pPr lvl="0"/>
            <a:r>
              <a:rPr lang="en-IN" sz="1600" dirty="0">
                <a:effectLst/>
              </a:rPr>
              <a:t>payment_method → Payment method (Card, Wallet, UPI, NetBanking).</a:t>
            </a:r>
          </a:p>
          <a:p>
            <a:pPr lvl="0"/>
            <a:r>
              <a:rPr lang="en-IN" sz="1600" dirty="0">
                <a:effectLst/>
              </a:rPr>
              <a:t>payment_status → Payment status (Success, Pending, Failed, Refunded).</a:t>
            </a:r>
          </a:p>
          <a:p>
            <a:pPr marL="36900" lvl="0" indent="0">
              <a:buNone/>
            </a:pPr>
            <a:endParaRPr lang="en-IN" sz="1600" dirty="0">
              <a:effectLst/>
            </a:endParaRPr>
          </a:p>
          <a:p>
            <a:pPr marL="36900" indent="0">
              <a:buNone/>
            </a:pPr>
            <a:r>
              <a:rPr lang="en-IN" dirty="0"/>
              <a:t>SYNTAX: desc payments;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906EDA-463F-24B4-C752-2B409CB29B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800"/>
            <a:ext cx="6019800" cy="4058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802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945F3-165F-8A7E-57F7-76876D6C8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C89DE7-C9AB-CFAC-CF90-9884ACB10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46" y="2867025"/>
            <a:ext cx="4353529" cy="970450"/>
          </a:xfrm>
        </p:spPr>
        <p:txBody>
          <a:bodyPr>
            <a:normAutofit/>
          </a:bodyPr>
          <a:lstStyle/>
          <a:p>
            <a:r>
              <a:rPr lang="en-IN" dirty="0"/>
              <a:t>Contents of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A6009-36C0-4349-6DC8-8D68EBA594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7" r="1825"/>
          <a:stretch>
            <a:fillRect/>
          </a:stretch>
        </p:blipFill>
        <p:spPr>
          <a:xfrm>
            <a:off x="104775" y="66400"/>
            <a:ext cx="5763123" cy="6725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19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77800-0C83-EE78-6035-CF6FEEE54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BD5B-0DBF-78B9-E731-2E71664D0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Users Table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DE093A2-8FDB-33AA-6A25-22FD37826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90522" y="1363176"/>
            <a:ext cx="5336518" cy="524562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52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E044E-3B8D-4EFA-9694-4B3777FF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EF09E-9687-BF5C-DC4B-CC85054B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r>
              <a:rPr lang="en-IN" u="sng" dirty="0" err="1"/>
              <a:t>User_profiles</a:t>
            </a:r>
            <a:r>
              <a:rPr lang="en-IN" u="sng" dirty="0"/>
              <a:t> 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63D085-92AD-74FD-1A3C-6254A097BE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04847" y="1363176"/>
            <a:ext cx="5401206" cy="53062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317B6-924D-E90D-059C-9F7ACE26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5711-A901-C929-7300-9CCB733C2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925030" cy="970450"/>
          </a:xfrm>
        </p:spPr>
        <p:txBody>
          <a:bodyPr>
            <a:normAutofit fontScale="90000"/>
          </a:bodyPr>
          <a:lstStyle/>
          <a:p>
            <a:r>
              <a:rPr lang="en-IN" u="sng" dirty="0" err="1"/>
              <a:t>ChargingStations</a:t>
            </a:r>
            <a:r>
              <a:rPr lang="en-IN" u="sng" dirty="0"/>
              <a:t>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A3EBAA-03C5-7C77-739E-10FD01E0F3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28622" y="1363176"/>
            <a:ext cx="5848814" cy="512818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44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97B85-814C-D29D-0DDD-FD59160F8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9EB3-73C2-5EC8-33A3-FE55FE01C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Chargers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3EAE2E-9A7E-FEFF-4116-ADA8A875BE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67585" y="1363176"/>
            <a:ext cx="4667854" cy="527785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07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F8A8C-0B05-82F3-CD67-4855695C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4278F-C131-AF0F-24EA-B367E67C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5410805" cy="970450"/>
          </a:xfrm>
        </p:spPr>
        <p:txBody>
          <a:bodyPr>
            <a:normAutofit/>
          </a:bodyPr>
          <a:lstStyle/>
          <a:p>
            <a:r>
              <a:rPr lang="en-IN" u="sng" dirty="0" err="1"/>
              <a:t>ChargingSessions</a:t>
            </a:r>
            <a:r>
              <a:rPr lang="en-IN" u="sng" dirty="0"/>
              <a:t>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41C94-1EE7-3C75-E4FE-115E8D22B9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820193" y="1363176"/>
            <a:ext cx="7700519" cy="50566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484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CDB19-9CBA-5466-3216-D3531494B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98866-C030-2D28-1215-8A95E3B95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Payments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3FC8A-1D1C-C1D9-CB7E-B338B09AA6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38987" y="1432462"/>
            <a:ext cx="4928638" cy="519722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7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4B688A-45FD-9E5B-8244-C0AF61F21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46" y="2867025"/>
            <a:ext cx="4353529" cy="970450"/>
          </a:xfrm>
        </p:spPr>
        <p:txBody>
          <a:bodyPr/>
          <a:lstStyle/>
          <a:p>
            <a:r>
              <a:rPr lang="en-IN" dirty="0"/>
              <a:t>SUB QUERIES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FBC500-BFE6-45A0-9C95-801B95655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3" r="-239"/>
          <a:stretch>
            <a:fillRect/>
          </a:stretch>
        </p:blipFill>
        <p:spPr>
          <a:xfrm>
            <a:off x="135377" y="99520"/>
            <a:ext cx="6074923" cy="66589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12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B804A-A176-C791-6C3C-3441FFC9F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4175" y="71718"/>
            <a:ext cx="2497509" cy="928407"/>
          </a:xfrm>
        </p:spPr>
        <p:txBody>
          <a:bodyPr/>
          <a:lstStyle/>
          <a:p>
            <a:r>
              <a:rPr lang="en-IN" u="sng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3EDE7-BD70-9F05-3F9B-93D2D0800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7500" y="1171574"/>
            <a:ext cx="5324475" cy="4324351"/>
          </a:xfrm>
        </p:spPr>
        <p:txBody>
          <a:bodyPr>
            <a:normAutofit lnSpcReduction="10000"/>
          </a:bodyPr>
          <a:lstStyle/>
          <a:p>
            <a:r>
              <a:rPr lang="en-IN" dirty="0"/>
              <a:t>With the rise of electric vehicles, the need for proper charging systems is growing quickly. This system is about an </a:t>
            </a:r>
            <a:r>
              <a:rPr lang="en-IN" b="1" dirty="0"/>
              <a:t>EV Charging Management System</a:t>
            </a:r>
            <a:r>
              <a:rPr lang="en-IN" dirty="0"/>
              <a:t> using a database. The system stores details about </a:t>
            </a:r>
            <a:r>
              <a:rPr lang="en-IN" b="1" dirty="0"/>
              <a:t>users, their vehicles, charging stations, chargers, charging sessions, and payments</a:t>
            </a:r>
            <a:r>
              <a:rPr lang="en-IN" dirty="0"/>
              <a:t>.</a:t>
            </a:r>
          </a:p>
          <a:p>
            <a:r>
              <a:rPr lang="en-IN" dirty="0"/>
              <a:t>This database makes it easier to </a:t>
            </a:r>
            <a:r>
              <a:rPr lang="en-IN" b="1" dirty="0"/>
              <a:t>manage EV charging operations, generate useful reports, and analyse usage, costs, and revenue</a:t>
            </a:r>
            <a:r>
              <a:rPr lang="en-IN" dirty="0"/>
              <a:t>, supporting the move toward cleaner and smarter transportation.</a:t>
            </a:r>
          </a:p>
          <a:p>
            <a:pPr marL="36900" indent="0">
              <a:buNone/>
            </a:pPr>
            <a:br>
              <a:rPr lang="en-IN" dirty="0"/>
            </a:b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AED3D6-51A6-600E-4174-BDFA3120A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7"/>
          <a:stretch>
            <a:fillRect/>
          </a:stretch>
        </p:blipFill>
        <p:spPr>
          <a:xfrm>
            <a:off x="95251" y="71718"/>
            <a:ext cx="5895974" cy="6711273"/>
          </a:xfrm>
          <a:prstGeom prst="snip2DiagRect">
            <a:avLst>
              <a:gd name="adj1" fmla="val 787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312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BA85D-9D9B-1F60-3A96-1EEA5E6A0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60DB6-2C66-72F5-3C80-6D5DFEB2D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111D88-9E7D-4A7F-E36F-82813ED4D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the name and email of the user who has used the fastest charger (highest max_power_kW).</a:t>
            </a:r>
            <a:endParaRPr lang="en-IN" sz="1600" b="1" i="1" dirty="0">
              <a:effectLst/>
            </a:endParaRPr>
          </a:p>
          <a:p>
            <a:pPr marL="36900" indent="0">
              <a:buNone/>
            </a:pPr>
            <a:endParaRPr lang="en-IN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 select </a:t>
            </a:r>
            <a:r>
              <a:rPr lang="en-IN" sz="1300" dirty="0"/>
              <a:t>user_name, email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/>
              <a:t> Users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where</a:t>
            </a:r>
            <a:r>
              <a:rPr lang="en-IN" sz="1300" dirty="0"/>
              <a:t> user_id = (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/>
              <a:t> user_id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/>
              <a:t> ChargingSessions</a:t>
            </a:r>
          </a:p>
          <a:p>
            <a:pPr marL="414000" lvl="1" indent="0">
              <a:lnSpc>
                <a:spcPct val="160000"/>
              </a:lnSpc>
              <a:buNone/>
            </a:pPr>
            <a:r>
              <a:rPr lang="en-IN" sz="1100" dirty="0">
                <a:solidFill>
                  <a:srgbClr val="6EFFFF"/>
                </a:solidFill>
              </a:rPr>
              <a:t> where </a:t>
            </a:r>
            <a:r>
              <a:rPr lang="en-IN" sz="1100" dirty="0"/>
              <a:t>charger_id = ( </a:t>
            </a:r>
            <a:r>
              <a:rPr lang="en-IN" sz="1100" dirty="0">
                <a:solidFill>
                  <a:srgbClr val="6EFFFF"/>
                </a:solidFill>
              </a:rPr>
              <a:t>select</a:t>
            </a:r>
            <a:r>
              <a:rPr lang="en-IN" sz="1100" dirty="0"/>
              <a:t> charger_id </a:t>
            </a:r>
            <a:r>
              <a:rPr lang="en-IN" sz="1100" dirty="0">
                <a:solidFill>
                  <a:srgbClr val="6EFFFF"/>
                </a:solidFill>
              </a:rPr>
              <a:t>from</a:t>
            </a:r>
            <a:r>
              <a:rPr lang="en-IN" sz="1100" dirty="0"/>
              <a:t> Chargers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 order by  </a:t>
            </a:r>
            <a:r>
              <a:rPr lang="en-IN" sz="1300" dirty="0"/>
              <a:t>max_power_kW </a:t>
            </a:r>
            <a:r>
              <a:rPr lang="en-IN" sz="1300" dirty="0">
                <a:solidFill>
                  <a:srgbClr val="6EFFFF"/>
                </a:solidFill>
              </a:rPr>
              <a:t>desc</a:t>
            </a:r>
            <a:r>
              <a:rPr lang="en-IN" sz="1100" dirty="0">
                <a:solidFill>
                  <a:srgbClr val="6EFFFF"/>
                </a:solidFill>
              </a:rPr>
              <a:t> limit </a:t>
            </a:r>
            <a:r>
              <a:rPr lang="en-IN" sz="1100" dirty="0">
                <a:solidFill>
                  <a:srgbClr val="FFC000"/>
                </a:solidFill>
              </a:rPr>
              <a:t>1</a:t>
            </a:r>
            <a:r>
              <a:rPr lang="en-IN" sz="1100" dirty="0"/>
              <a:t> ));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C8DBD98-360E-F492-DAE7-889A7E26F29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799"/>
            <a:ext cx="601027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630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1002-01CA-96CE-B067-C5C5B3DC5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267A-C6CD-E2E1-51AF-C3C35E565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9A738E-2E76-51C1-558F-65AE7FF23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all users who have paid more than the average cost for a charging session.</a:t>
            </a:r>
          </a:p>
          <a:p>
            <a:endParaRPr lang="en-IN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select</a:t>
            </a:r>
            <a:r>
              <a:rPr lang="en-IN" sz="1300" dirty="0">
                <a:solidFill>
                  <a:schemeClr val="tx1"/>
                </a:solidFill>
              </a:rPr>
              <a:t> user_name, email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Users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where</a:t>
            </a:r>
            <a:r>
              <a:rPr lang="en-IN" sz="1300" dirty="0">
                <a:solidFill>
                  <a:schemeClr val="tx1"/>
                </a:solidFill>
              </a:rPr>
              <a:t> user_id </a:t>
            </a:r>
            <a:r>
              <a:rPr lang="en-IN" sz="1300" dirty="0">
                <a:solidFill>
                  <a:srgbClr val="6EFFFF"/>
                </a:solidFill>
              </a:rPr>
              <a:t>in</a:t>
            </a:r>
            <a:r>
              <a:rPr lang="en-IN" sz="1300" dirty="0">
                <a:solidFill>
                  <a:schemeClr val="tx1"/>
                </a:solidFill>
              </a:rPr>
              <a:t> ( 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>
                <a:solidFill>
                  <a:schemeClr val="tx1"/>
                </a:solidFill>
              </a:rPr>
              <a:t> user_id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ChargingSessions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where</a:t>
            </a:r>
            <a:r>
              <a:rPr lang="en-IN" sz="1300" dirty="0">
                <a:solidFill>
                  <a:schemeClr val="tx1"/>
                </a:solidFill>
              </a:rPr>
              <a:t> cost &gt; (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avg</a:t>
            </a:r>
            <a:r>
              <a:rPr lang="en-IN" sz="1300" dirty="0">
                <a:solidFill>
                  <a:schemeClr val="tx1"/>
                </a:solidFill>
              </a:rPr>
              <a:t>(cost)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ChargingSessions));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A0FE4F-708C-8E93-9AB1-3E86F6687B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962277"/>
            <a:ext cx="6019800" cy="41632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14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710A7-4DD0-9B71-2E4B-D7D888825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8D285-C871-C632-1602-82C2A006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F7B1A2-C572-CCE0-0136-1CBC7E9F8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the user who paid the maximum cost.</a:t>
            </a:r>
          </a:p>
          <a:p>
            <a:pPr marL="36900" indent="0">
              <a:buNone/>
            </a:pPr>
            <a:endParaRPr lang="en-IN" b="1" i="1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20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select</a:t>
            </a:r>
            <a:r>
              <a:rPr lang="en-IN" sz="1300" dirty="0">
                <a:solidFill>
                  <a:schemeClr val="tx1"/>
                </a:solidFill>
              </a:rPr>
              <a:t> user_name, email, phone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users </a:t>
            </a:r>
          </a:p>
          <a:p>
            <a:pPr marL="36900" indent="0">
              <a:lnSpc>
                <a:spcPct val="20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where</a:t>
            </a:r>
            <a:r>
              <a:rPr lang="en-IN" sz="1300" dirty="0">
                <a:solidFill>
                  <a:schemeClr val="tx1"/>
                </a:solidFill>
              </a:rPr>
              <a:t> user_id = ( 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>
                <a:solidFill>
                  <a:schemeClr val="tx1"/>
                </a:solidFill>
              </a:rPr>
              <a:t> user_id 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chargingsessions    	</a:t>
            </a:r>
            <a:r>
              <a:rPr lang="en-IN" sz="1300" dirty="0">
                <a:solidFill>
                  <a:srgbClr val="6EFFFF"/>
                </a:solidFill>
              </a:rPr>
              <a:t>where</a:t>
            </a:r>
            <a:r>
              <a:rPr lang="en-IN" sz="1300" dirty="0">
                <a:solidFill>
                  <a:schemeClr val="tx1"/>
                </a:solidFill>
              </a:rPr>
              <a:t> cost = (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max</a:t>
            </a:r>
            <a:r>
              <a:rPr lang="en-IN" sz="1300" dirty="0">
                <a:solidFill>
                  <a:schemeClr val="tx1"/>
                </a:solidFill>
              </a:rPr>
              <a:t>(cost)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chargingsessions));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4CF838-5605-FDF5-932B-B27DBA68DD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799"/>
            <a:ext cx="6000750" cy="4058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759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2251B-45C5-B411-9D39-03E7A2DA3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00109-5305-3727-93AF-28B6AEE91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BE11BB-3F16-B3D6-AB5C-CB692E98F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users who have made at least one payment.</a:t>
            </a:r>
          </a:p>
          <a:p>
            <a:pPr marL="36900" indent="0">
              <a:buNone/>
            </a:pPr>
            <a:endParaRPr lang="en-IN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select</a:t>
            </a:r>
            <a:r>
              <a:rPr lang="en-IN" sz="1300" dirty="0">
                <a:solidFill>
                  <a:schemeClr val="tx1"/>
                </a:solidFill>
              </a:rPr>
              <a:t> user_name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users </a:t>
            </a:r>
            <a:r>
              <a:rPr lang="en-IN" sz="1300" dirty="0">
                <a:solidFill>
                  <a:srgbClr val="6EFFFF"/>
                </a:solidFill>
              </a:rPr>
              <a:t>where</a:t>
            </a:r>
            <a:r>
              <a:rPr lang="en-IN" sz="1300" dirty="0">
                <a:solidFill>
                  <a:schemeClr val="tx1"/>
                </a:solidFill>
              </a:rPr>
              <a:t> user_id </a:t>
            </a:r>
            <a:r>
              <a:rPr lang="en-IN" sz="1300" dirty="0">
                <a:solidFill>
                  <a:srgbClr val="6EFFFF"/>
                </a:solidFill>
              </a:rPr>
              <a:t>in</a:t>
            </a:r>
            <a:r>
              <a:rPr lang="en-IN" sz="1300" dirty="0">
                <a:solidFill>
                  <a:schemeClr val="tx1"/>
                </a:solidFill>
              </a:rPr>
              <a:t> (   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>
                <a:solidFill>
                  <a:schemeClr val="tx1"/>
                </a:solidFill>
              </a:rPr>
              <a:t> user_id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chargingsessions </a:t>
            </a:r>
            <a:r>
              <a:rPr lang="en-IN" sz="1300" dirty="0">
                <a:solidFill>
                  <a:srgbClr val="6EFFFF"/>
                </a:solidFill>
              </a:rPr>
              <a:t>where</a:t>
            </a:r>
            <a:r>
              <a:rPr lang="en-IN" sz="1300" dirty="0">
                <a:solidFill>
                  <a:schemeClr val="tx1"/>
                </a:solidFill>
              </a:rPr>
              <a:t> session_id </a:t>
            </a:r>
            <a:r>
              <a:rPr lang="en-IN" sz="1300" dirty="0">
                <a:solidFill>
                  <a:srgbClr val="6EFFFF"/>
                </a:solidFill>
              </a:rPr>
              <a:t>in</a:t>
            </a:r>
            <a:r>
              <a:rPr lang="en-IN" sz="1300" dirty="0">
                <a:solidFill>
                  <a:schemeClr val="tx1"/>
                </a:solidFill>
              </a:rPr>
              <a:t> (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      	 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>
                <a:solidFill>
                  <a:schemeClr val="tx1"/>
                </a:solidFill>
              </a:rPr>
              <a:t> session_id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payments </a:t>
            </a:r>
            <a:r>
              <a:rPr lang="en-IN" sz="1300" dirty="0">
                <a:solidFill>
                  <a:srgbClr val="6EFFFF"/>
                </a:solidFill>
              </a:rPr>
              <a:t>where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</a:t>
            </a:r>
            <a:r>
              <a:rPr lang="en-IN" sz="1300" dirty="0">
                <a:solidFill>
                  <a:schemeClr val="tx1"/>
                </a:solidFill>
              </a:rPr>
              <a:t> payment_status = '</a:t>
            </a:r>
            <a:r>
              <a:rPr lang="en-IN" sz="1300" dirty="0">
                <a:solidFill>
                  <a:srgbClr val="FFC000"/>
                </a:solidFill>
              </a:rPr>
              <a:t>success</a:t>
            </a:r>
            <a:r>
              <a:rPr lang="en-IN" sz="1300" dirty="0">
                <a:solidFill>
                  <a:schemeClr val="tx1"/>
                </a:solidFill>
              </a:rPr>
              <a:t>' ));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DD88384-F157-141E-8C63-3818DB2243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800"/>
            <a:ext cx="6019799" cy="4058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207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CFAFF-5996-FC80-2FB9-CC82FBDF1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E656-5247-D160-576E-B68B15446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SUBQUERY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A70EEF-3093-A0E3-0D15-BE653676A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stations that have at least one charger used in a charging session.</a:t>
            </a:r>
          </a:p>
          <a:p>
            <a:pPr marL="36900" indent="0">
              <a:buNone/>
            </a:pPr>
            <a:endParaRPr lang="en-IN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select</a:t>
            </a:r>
            <a:r>
              <a:rPr lang="en-IN" sz="1300" dirty="0">
                <a:solidFill>
                  <a:schemeClr val="tx1"/>
                </a:solidFill>
              </a:rPr>
              <a:t> location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chargingstations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where</a:t>
            </a:r>
            <a:r>
              <a:rPr lang="en-IN" sz="1300" dirty="0">
                <a:solidFill>
                  <a:schemeClr val="tx1"/>
                </a:solidFill>
              </a:rPr>
              <a:t> station_id </a:t>
            </a:r>
            <a:r>
              <a:rPr lang="en-IN" sz="1300" dirty="0">
                <a:solidFill>
                  <a:srgbClr val="6EFFFF"/>
                </a:solidFill>
              </a:rPr>
              <a:t>in</a:t>
            </a:r>
            <a:r>
              <a:rPr lang="en-IN" sz="1300" dirty="0">
                <a:solidFill>
                  <a:schemeClr val="tx1"/>
                </a:solidFill>
              </a:rPr>
              <a:t> (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>
                <a:solidFill>
                  <a:schemeClr val="tx1"/>
                </a:solidFill>
              </a:rPr>
              <a:t> station_id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chargers 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where</a:t>
            </a:r>
            <a:r>
              <a:rPr lang="en-IN" sz="1300" dirty="0">
                <a:solidFill>
                  <a:schemeClr val="tx1"/>
                </a:solidFill>
              </a:rPr>
              <a:t> charger_id </a:t>
            </a:r>
            <a:r>
              <a:rPr lang="en-IN" sz="1300" dirty="0">
                <a:solidFill>
                  <a:srgbClr val="6EFFFF"/>
                </a:solidFill>
              </a:rPr>
              <a:t>in</a:t>
            </a:r>
            <a:r>
              <a:rPr lang="en-IN" sz="1300" dirty="0">
                <a:solidFill>
                  <a:schemeClr val="tx1"/>
                </a:solidFill>
              </a:rPr>
              <a:t> (select charger_id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chargingsessions));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0EB2C7-967A-EDC6-0CD5-8CB1F00EB4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800"/>
            <a:ext cx="6019800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30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B6444-F264-83F7-B3F5-A818E03BA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A46715-AE4B-1B86-99E2-0EFBF0FA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596" y="2873249"/>
            <a:ext cx="4353529" cy="970450"/>
          </a:xfrm>
        </p:spPr>
        <p:txBody>
          <a:bodyPr/>
          <a:lstStyle/>
          <a:p>
            <a:r>
              <a:rPr lang="en-IN" dirty="0"/>
              <a:t>JOINS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A667F1-FAFF-1164-0A2E-B0563CE81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9" r="10232"/>
          <a:stretch>
            <a:fillRect/>
          </a:stretch>
        </p:blipFill>
        <p:spPr>
          <a:xfrm>
            <a:off x="76199" y="123312"/>
            <a:ext cx="7315201" cy="647032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3105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14181-BD29-EE25-1795-68819F793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57E65-7EF6-56B8-74F5-DA5B8015B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JOINS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1D4B3B-7663-93CB-A4A9-4E69F406F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the user names and the vehicle models they used for charging, along with the energy consumed in that session.</a:t>
            </a:r>
          </a:p>
          <a:p>
            <a:pPr marL="36900" indent="0">
              <a:buNone/>
            </a:pPr>
            <a:endParaRPr lang="en-IN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>
                <a:solidFill>
                  <a:schemeClr val="tx1"/>
                </a:solidFill>
              </a:rPr>
              <a:t> u.user_name, up.vehicle_model, cs.energy_kWh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Users u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inner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join</a:t>
            </a:r>
            <a:r>
              <a:rPr lang="en-IN" sz="1300" dirty="0">
                <a:solidFill>
                  <a:schemeClr val="tx1"/>
                </a:solidFill>
              </a:rPr>
              <a:t> UserProfiles up </a:t>
            </a:r>
            <a:r>
              <a:rPr lang="en-IN" sz="1300" dirty="0">
                <a:solidFill>
                  <a:srgbClr val="6EFFFF"/>
                </a:solidFill>
              </a:rPr>
              <a:t>on</a:t>
            </a:r>
            <a:r>
              <a:rPr lang="en-IN" sz="1300" dirty="0">
                <a:solidFill>
                  <a:schemeClr val="tx1"/>
                </a:solidFill>
              </a:rPr>
              <a:t> u.user_id = up.user_id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inner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join</a:t>
            </a:r>
            <a:r>
              <a:rPr lang="en-IN" sz="1300" dirty="0">
                <a:solidFill>
                  <a:schemeClr val="tx1"/>
                </a:solidFill>
              </a:rPr>
              <a:t> ChargingSessions cs </a:t>
            </a:r>
            <a:r>
              <a:rPr lang="en-IN" sz="1300" dirty="0">
                <a:solidFill>
                  <a:srgbClr val="6EFFFF"/>
                </a:solidFill>
              </a:rPr>
              <a:t>on</a:t>
            </a:r>
            <a:r>
              <a:rPr lang="en-IN" sz="1300" dirty="0">
                <a:solidFill>
                  <a:schemeClr val="tx1"/>
                </a:solidFill>
              </a:rPr>
              <a:t> u.user_id = cs.user_id;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16D4D4-2A51-5D92-96BC-6AAF311934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800"/>
            <a:ext cx="6019800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24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697C5-389F-96E8-74AE-A03812A77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025C-F0AA-5682-47EA-E99274336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JOINS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93AA3D-66B2-ACA4-A518-E6DF76D09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all users and their payments, including users who haven’t made any payments yet.</a:t>
            </a:r>
          </a:p>
          <a:p>
            <a:pPr marL="36900" indent="0">
              <a:buNone/>
            </a:pPr>
            <a:endParaRPr lang="en-IN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select</a:t>
            </a:r>
            <a:r>
              <a:rPr lang="en-IN" sz="1300" dirty="0">
                <a:solidFill>
                  <a:schemeClr val="tx1"/>
                </a:solidFill>
              </a:rPr>
              <a:t> u.user_name, p.payment_method, 	p.payment_status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Users u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left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join</a:t>
            </a:r>
            <a:r>
              <a:rPr lang="en-IN" sz="1300" dirty="0">
                <a:solidFill>
                  <a:schemeClr val="tx1"/>
                </a:solidFill>
              </a:rPr>
              <a:t> ChargingSessions cs </a:t>
            </a:r>
            <a:r>
              <a:rPr lang="en-IN" sz="1300" dirty="0">
                <a:solidFill>
                  <a:srgbClr val="6EFFFF"/>
                </a:solidFill>
              </a:rPr>
              <a:t>on</a:t>
            </a:r>
            <a:r>
              <a:rPr lang="en-IN" sz="1300" dirty="0">
                <a:solidFill>
                  <a:schemeClr val="tx1"/>
                </a:solidFill>
              </a:rPr>
              <a:t> u.user_id = cs.user_id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left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join</a:t>
            </a:r>
            <a:r>
              <a:rPr lang="en-IN" sz="1300" dirty="0">
                <a:solidFill>
                  <a:schemeClr val="tx1"/>
                </a:solidFill>
              </a:rPr>
              <a:t> Payments p </a:t>
            </a:r>
            <a:r>
              <a:rPr lang="en-IN" sz="1300" dirty="0">
                <a:solidFill>
                  <a:srgbClr val="6EFFFF"/>
                </a:solidFill>
              </a:rPr>
              <a:t>on</a:t>
            </a:r>
            <a:r>
              <a:rPr lang="en-IN" sz="1300" dirty="0">
                <a:solidFill>
                  <a:schemeClr val="tx1"/>
                </a:solidFill>
              </a:rPr>
              <a:t> cs.session_id = p.session_id;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A5EA98-162D-51D4-F023-25CFC6B73D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800"/>
            <a:ext cx="5991225" cy="40587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25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277A8-2324-2727-5CF8-0C7BAF09E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DE49-8C23-CF63-2011-C9262CE6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JOINS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58753F-0306-898E-E210-55CF37CF1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all chargers and the users who used them, including chargers that haven’t been used yet.</a:t>
            </a:r>
          </a:p>
          <a:p>
            <a:pPr marL="36900" indent="0">
              <a:buNone/>
            </a:pPr>
            <a:endParaRPr lang="en-IN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 select</a:t>
            </a:r>
            <a:r>
              <a:rPr lang="en-IN" sz="1300" dirty="0">
                <a:solidFill>
                  <a:schemeClr val="tx1"/>
                </a:solidFill>
              </a:rPr>
              <a:t> c.charger_id, c.type, c.max_power_kW, u.user_name 	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Chargers c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right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join</a:t>
            </a:r>
            <a:r>
              <a:rPr lang="en-IN" sz="1300" dirty="0">
                <a:solidFill>
                  <a:schemeClr val="tx1"/>
                </a:solidFill>
              </a:rPr>
              <a:t> ChargingSessions cs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on</a:t>
            </a:r>
            <a:r>
              <a:rPr lang="en-IN" sz="1300" dirty="0">
                <a:solidFill>
                  <a:schemeClr val="tx1"/>
                </a:solidFill>
              </a:rPr>
              <a:t> c.charger_id = cs.charger_id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right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join</a:t>
            </a:r>
            <a:r>
              <a:rPr lang="en-IN" sz="1300" dirty="0">
                <a:solidFill>
                  <a:schemeClr val="tx1"/>
                </a:solidFill>
              </a:rPr>
              <a:t> Users u </a:t>
            </a:r>
            <a:r>
              <a:rPr lang="en-IN" sz="1300" dirty="0">
                <a:solidFill>
                  <a:srgbClr val="6EFFFF"/>
                </a:solidFill>
              </a:rPr>
              <a:t>on</a:t>
            </a:r>
            <a:r>
              <a:rPr lang="en-IN" sz="1300" dirty="0">
                <a:solidFill>
                  <a:schemeClr val="tx1"/>
                </a:solidFill>
              </a:rPr>
              <a:t> cs.user_id = u.user_id;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C956219-8D6B-442D-5D6D-46C7DE3370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5999" y="1066799"/>
            <a:ext cx="601027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94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487E8-F4D5-1B91-3F5F-DB3F5B339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F241C-7C27-864E-E131-A94BBC938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JOINS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B4D920-4D7A-12A1-3A90-6E224DBA5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all stations and chargers.</a:t>
            </a:r>
          </a:p>
          <a:p>
            <a:pPr marL="36900" indent="0">
              <a:buNone/>
            </a:pPr>
            <a:endParaRPr lang="en-IN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select</a:t>
            </a:r>
            <a:r>
              <a:rPr lang="en-IN" sz="1300" dirty="0">
                <a:solidFill>
                  <a:schemeClr val="tx1"/>
                </a:solidFill>
              </a:rPr>
              <a:t> s.station_id, s.location, c.charger_id, c.type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ChargingStations s </a:t>
            </a:r>
            <a:r>
              <a:rPr lang="en-IN" sz="1300" dirty="0">
                <a:solidFill>
                  <a:srgbClr val="6EFFFF"/>
                </a:solidFill>
              </a:rPr>
              <a:t>join</a:t>
            </a:r>
            <a:r>
              <a:rPr lang="en-IN" sz="1300" dirty="0">
                <a:solidFill>
                  <a:schemeClr val="tx1"/>
                </a:solidFill>
              </a:rPr>
              <a:t> Chargers c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on</a:t>
            </a:r>
            <a:r>
              <a:rPr lang="en-IN" sz="1300" dirty="0">
                <a:solidFill>
                  <a:schemeClr val="tx1"/>
                </a:solidFill>
              </a:rPr>
              <a:t> s.station_id = c.station_id;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31E24E-27BD-D465-3D65-A264CCB9C5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799"/>
            <a:ext cx="6000750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26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378F-1BF8-BE92-1F29-92A713AB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45" y="0"/>
            <a:ext cx="10353762" cy="970450"/>
          </a:xfrm>
        </p:spPr>
        <p:txBody>
          <a:bodyPr/>
          <a:lstStyle/>
          <a:p>
            <a:r>
              <a:rPr lang="en-IN" u="sng" dirty="0"/>
              <a:t>ER-Diagram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49319D-3792-5C45-D4AB-47CE1707B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445" y="1076324"/>
            <a:ext cx="10631110" cy="55530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98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BC171-E384-DDAD-65B3-E42510C8C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540EF-55F7-E22A-089A-13FA9B73B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JOINS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B1958F-FEA1-DC6B-328B-5A76EAC56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4953605" cy="4058751"/>
          </a:xfrm>
        </p:spPr>
        <p:txBody>
          <a:bodyPr>
            <a:normAutofit/>
          </a:bodyPr>
          <a:lstStyle/>
          <a:p>
            <a:r>
              <a:rPr lang="en-IN" b="1" i="1" dirty="0"/>
              <a:t>Display all users with the total cost of each charging session they made.</a:t>
            </a:r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rgbClr val="6EFFFF"/>
                </a:solidFill>
              </a:rPr>
              <a:t>	select</a:t>
            </a:r>
            <a:r>
              <a:rPr lang="en-IN" sz="1300" dirty="0">
                <a:solidFill>
                  <a:schemeClr val="tx1"/>
                </a:solidFill>
              </a:rPr>
              <a:t> u.user_name, cs.session_id, cs.cost </a:t>
            </a:r>
            <a:r>
              <a:rPr lang="en-IN" sz="1300" dirty="0">
                <a:solidFill>
                  <a:srgbClr val="6EFFFF"/>
                </a:solidFill>
              </a:rPr>
              <a:t>from</a:t>
            </a:r>
            <a:r>
              <a:rPr lang="en-IN" sz="1300" dirty="0">
                <a:solidFill>
                  <a:schemeClr val="tx1"/>
                </a:solidFill>
              </a:rPr>
              <a:t> users u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300" dirty="0">
                <a:solidFill>
                  <a:srgbClr val="6EFFFF"/>
                </a:solidFill>
              </a:rPr>
              <a:t>inner</a:t>
            </a:r>
            <a:r>
              <a:rPr lang="en-IN" sz="1300" dirty="0">
                <a:solidFill>
                  <a:schemeClr val="tx1"/>
                </a:solidFill>
              </a:rPr>
              <a:t> </a:t>
            </a:r>
            <a:r>
              <a:rPr lang="en-IN" sz="1300" dirty="0">
                <a:solidFill>
                  <a:srgbClr val="6EFFFF"/>
                </a:solidFill>
              </a:rPr>
              <a:t>join</a:t>
            </a:r>
            <a:r>
              <a:rPr lang="en-IN" sz="1300" dirty="0">
                <a:solidFill>
                  <a:schemeClr val="tx1"/>
                </a:solidFill>
              </a:rPr>
              <a:t> chargingsessions cs </a:t>
            </a:r>
            <a:r>
              <a:rPr lang="en-IN" sz="1300" dirty="0">
                <a:solidFill>
                  <a:srgbClr val="6EFFFF"/>
                </a:solidFill>
              </a:rPr>
              <a:t>on</a:t>
            </a:r>
            <a:r>
              <a:rPr lang="en-IN" sz="1300" dirty="0">
                <a:solidFill>
                  <a:schemeClr val="tx1"/>
                </a:solidFill>
              </a:rPr>
              <a:t> u.user_id = cs.user_id;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81914F4-0162-D6A7-834C-591DAC5FC5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800"/>
            <a:ext cx="585787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47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9481B-A851-C720-2F10-E23B2303F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3F24B8-270F-4759-A85D-4B097032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596" y="2873249"/>
            <a:ext cx="4353529" cy="970450"/>
          </a:xfrm>
        </p:spPr>
        <p:txBody>
          <a:bodyPr/>
          <a:lstStyle/>
          <a:p>
            <a:r>
              <a:rPr lang="en-IN" dirty="0"/>
              <a:t>VIEWS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1F61E-CADC-EED1-56BC-0A0EB4EB3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0" b="9167"/>
          <a:stretch>
            <a:fillRect/>
          </a:stretch>
        </p:blipFill>
        <p:spPr>
          <a:xfrm>
            <a:off x="142874" y="140419"/>
            <a:ext cx="7552722" cy="65771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125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75303-BAF9-1CB4-8338-992C38F3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2A325-6C5A-6A57-0321-4E4CDB99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VIEWS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22E0CD-289E-8C19-224A-A903F41D6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799"/>
            <a:ext cx="4953605" cy="5172075"/>
          </a:xfrm>
        </p:spPr>
        <p:txBody>
          <a:bodyPr>
            <a:normAutofit/>
          </a:bodyPr>
          <a:lstStyle/>
          <a:p>
            <a:r>
              <a:rPr lang="en-IN" b="1" i="1" dirty="0"/>
              <a:t>Create a view to list all successful payments with session id and payment method.</a:t>
            </a:r>
          </a:p>
          <a:p>
            <a:pPr marL="36900" indent="0">
              <a:buNone/>
            </a:pPr>
            <a:endParaRPr lang="en-IN" b="1" i="1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create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view</a:t>
            </a:r>
            <a:r>
              <a:rPr lang="en-IN" sz="1400" dirty="0">
                <a:solidFill>
                  <a:schemeClr val="tx1"/>
                </a:solidFill>
              </a:rPr>
              <a:t> successful_payments </a:t>
            </a:r>
            <a:r>
              <a:rPr lang="en-IN" sz="1400" dirty="0">
                <a:solidFill>
                  <a:srgbClr val="6EFFFF"/>
                </a:solidFill>
              </a:rPr>
              <a:t>as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400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select</a:t>
            </a:r>
            <a:r>
              <a:rPr lang="en-IN" sz="1400" dirty="0">
                <a:solidFill>
                  <a:schemeClr val="tx1"/>
                </a:solidFill>
              </a:rPr>
              <a:t> session_id, 	payment_method, payment_status 	</a:t>
            </a:r>
            <a:r>
              <a:rPr lang="en-IN" sz="1400" dirty="0">
                <a:solidFill>
                  <a:srgbClr val="6EFFFF"/>
                </a:solidFill>
              </a:rPr>
              <a:t>from</a:t>
            </a:r>
            <a:r>
              <a:rPr lang="en-IN" sz="1400" dirty="0">
                <a:solidFill>
                  <a:schemeClr val="tx1"/>
                </a:solidFill>
              </a:rPr>
              <a:t> payments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400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where</a:t>
            </a:r>
            <a:r>
              <a:rPr lang="en-IN" sz="1400" dirty="0">
                <a:solidFill>
                  <a:schemeClr val="tx1"/>
                </a:solidFill>
              </a:rPr>
              <a:t> payment_status = '</a:t>
            </a:r>
            <a:r>
              <a:rPr lang="en-IN" sz="1400" dirty="0">
                <a:solidFill>
                  <a:srgbClr val="FFC000"/>
                </a:solidFill>
              </a:rPr>
              <a:t>success</a:t>
            </a:r>
            <a:r>
              <a:rPr lang="en-IN" sz="1400" dirty="0">
                <a:solidFill>
                  <a:schemeClr val="tx1"/>
                </a:solidFill>
              </a:rPr>
              <a:t>’;</a:t>
            </a:r>
          </a:p>
          <a:p>
            <a:endParaRPr lang="en-IN" dirty="0"/>
          </a:p>
          <a:p>
            <a:r>
              <a:rPr lang="en-IN" dirty="0"/>
              <a:t>USAGE:</a:t>
            </a:r>
            <a:endParaRPr lang="en-IN" sz="1300" dirty="0">
              <a:solidFill>
                <a:schemeClr val="tx1"/>
              </a:solidFill>
            </a:endParaRP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select</a:t>
            </a:r>
            <a:r>
              <a:rPr lang="en-IN" sz="1400" dirty="0">
                <a:solidFill>
                  <a:schemeClr val="tx1"/>
                </a:solidFill>
              </a:rPr>
              <a:t> * </a:t>
            </a:r>
            <a:r>
              <a:rPr lang="en-IN" sz="1400" dirty="0">
                <a:solidFill>
                  <a:srgbClr val="6EFFFF"/>
                </a:solidFill>
              </a:rPr>
              <a:t>from</a:t>
            </a:r>
            <a:r>
              <a:rPr lang="en-IN" sz="1400" dirty="0">
                <a:solidFill>
                  <a:schemeClr val="tx1"/>
                </a:solidFill>
              </a:rPr>
              <a:t> successful_payments;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282F77-5CCC-3856-63F7-DFBAE3A253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2221"/>
            <a:ext cx="6000750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552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79166-1BF2-E00B-B6EC-70B1A2920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684A-A92E-C28B-2F25-3CFC8366C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VIEWS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5B67C6-C0E1-20A7-8B54-ACE6689DA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799"/>
            <a:ext cx="4953605" cy="5143501"/>
          </a:xfrm>
        </p:spPr>
        <p:txBody>
          <a:bodyPr>
            <a:normAutofit/>
          </a:bodyPr>
          <a:lstStyle/>
          <a:p>
            <a:r>
              <a:rPr lang="en-IN" b="1" i="1" dirty="0"/>
              <a:t>Create a view to show user details with their vehicle information.</a:t>
            </a:r>
          </a:p>
          <a:p>
            <a:endParaRPr lang="en-IN" b="1" i="1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create</a:t>
            </a:r>
            <a:r>
              <a:rPr lang="en-IN" sz="1400" dirty="0">
                <a:solidFill>
                  <a:schemeClr val="tx1"/>
                </a:solidFill>
              </a:rPr>
              <a:t> view user_vehicle_view </a:t>
            </a:r>
            <a:r>
              <a:rPr lang="en-IN" sz="1400" dirty="0">
                <a:solidFill>
                  <a:srgbClr val="6EFFFF"/>
                </a:solidFill>
              </a:rPr>
              <a:t>as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400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select</a:t>
            </a:r>
            <a:r>
              <a:rPr lang="en-IN" sz="1400" dirty="0">
                <a:solidFill>
                  <a:schemeClr val="tx1"/>
                </a:solidFill>
              </a:rPr>
              <a:t> u.user_name, u.email, up.vehicle_model, 	up.battery_capacity_kwh </a:t>
            </a:r>
            <a:r>
              <a:rPr lang="en-IN" sz="1400" dirty="0">
                <a:solidFill>
                  <a:srgbClr val="6EFFFF"/>
                </a:solidFill>
              </a:rPr>
              <a:t>from</a:t>
            </a:r>
            <a:r>
              <a:rPr lang="en-IN" sz="1400" dirty="0">
                <a:solidFill>
                  <a:schemeClr val="tx1"/>
                </a:solidFill>
              </a:rPr>
              <a:t> users u 			</a:t>
            </a:r>
            <a:r>
              <a:rPr lang="en-IN" sz="1400" dirty="0">
                <a:solidFill>
                  <a:srgbClr val="6EFFFF"/>
                </a:solidFill>
              </a:rPr>
              <a:t>left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join</a:t>
            </a:r>
            <a:r>
              <a:rPr lang="en-IN" sz="1400" dirty="0">
                <a:solidFill>
                  <a:schemeClr val="tx1"/>
                </a:solidFill>
              </a:rPr>
              <a:t> userprofiles up </a:t>
            </a:r>
            <a:r>
              <a:rPr lang="en-IN" sz="1400" dirty="0">
                <a:solidFill>
                  <a:srgbClr val="6EFFFF"/>
                </a:solidFill>
              </a:rPr>
              <a:t>on</a:t>
            </a:r>
            <a:r>
              <a:rPr lang="en-IN" sz="1400" dirty="0">
                <a:solidFill>
                  <a:schemeClr val="tx1"/>
                </a:solidFill>
              </a:rPr>
              <a:t> u.user_id = up.user_id;</a:t>
            </a:r>
          </a:p>
          <a:p>
            <a:pPr marL="36900" indent="0">
              <a:lnSpc>
                <a:spcPct val="160000"/>
              </a:lnSpc>
              <a:buNone/>
            </a:pPr>
            <a:endParaRPr lang="en-IN" dirty="0">
              <a:solidFill>
                <a:schemeClr val="tx1"/>
              </a:solidFill>
            </a:endParaRPr>
          </a:p>
          <a:p>
            <a:r>
              <a:rPr lang="en-IN" dirty="0"/>
              <a:t>USAGE:</a:t>
            </a:r>
            <a:endParaRPr lang="en-IN" sz="1300" dirty="0">
              <a:solidFill>
                <a:schemeClr val="tx1"/>
              </a:solidFill>
            </a:endParaRP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select</a:t>
            </a:r>
            <a:r>
              <a:rPr lang="en-IN" sz="1400" dirty="0">
                <a:solidFill>
                  <a:schemeClr val="tx1"/>
                </a:solidFill>
              </a:rPr>
              <a:t> * </a:t>
            </a:r>
            <a:r>
              <a:rPr lang="en-IN" sz="1400" dirty="0">
                <a:solidFill>
                  <a:srgbClr val="6EFFFF"/>
                </a:solidFill>
              </a:rPr>
              <a:t>from</a:t>
            </a:r>
            <a:r>
              <a:rPr lang="en-IN" sz="1400" dirty="0">
                <a:solidFill>
                  <a:schemeClr val="tx1"/>
                </a:solidFill>
              </a:rPr>
              <a:t> user_vehicle_view;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41B80F-DD38-A95E-C19A-6C668846B4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800"/>
            <a:ext cx="602932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247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15038-DE41-AEB3-D5F7-16DFC680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356BA-1159-3B45-A017-157EE99F7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VIEWS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2AABCB-CC8E-F683-5873-88E4904EF4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799"/>
            <a:ext cx="4953605" cy="5143501"/>
          </a:xfrm>
        </p:spPr>
        <p:txBody>
          <a:bodyPr>
            <a:normAutofit/>
          </a:bodyPr>
          <a:lstStyle/>
          <a:p>
            <a:r>
              <a:rPr lang="en-IN" b="1" i="1" dirty="0"/>
              <a:t>Create a view to show station details with charger types.</a:t>
            </a:r>
          </a:p>
          <a:p>
            <a:pPr marL="36900" indent="0">
              <a:buNone/>
            </a:pPr>
            <a:endParaRPr lang="en-IN" b="1" i="1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create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view</a:t>
            </a:r>
            <a:r>
              <a:rPr lang="en-IN" sz="1400" dirty="0">
                <a:solidFill>
                  <a:schemeClr val="tx1"/>
                </a:solidFill>
              </a:rPr>
              <a:t> station_charger_view </a:t>
            </a:r>
            <a:r>
              <a:rPr lang="en-IN" sz="1400" dirty="0">
                <a:solidFill>
                  <a:srgbClr val="6EFFFF"/>
                </a:solidFill>
              </a:rPr>
              <a:t>as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400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select</a:t>
            </a:r>
            <a:r>
              <a:rPr lang="en-IN" sz="1400" dirty="0">
                <a:solidFill>
                  <a:schemeClr val="tx1"/>
                </a:solidFill>
              </a:rPr>
              <a:t> s.location, c.charger_id, c.type, 	c.max_power_kw </a:t>
            </a:r>
            <a:r>
              <a:rPr lang="en-IN" sz="1400" dirty="0">
                <a:solidFill>
                  <a:srgbClr val="6EFFFF"/>
                </a:solidFill>
              </a:rPr>
              <a:t>from</a:t>
            </a:r>
            <a:r>
              <a:rPr lang="en-IN" sz="1400" dirty="0">
                <a:solidFill>
                  <a:schemeClr val="tx1"/>
                </a:solidFill>
              </a:rPr>
              <a:t> chargingstations s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400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left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join</a:t>
            </a:r>
            <a:r>
              <a:rPr lang="en-IN" sz="1400" dirty="0">
                <a:solidFill>
                  <a:schemeClr val="tx1"/>
                </a:solidFill>
              </a:rPr>
              <a:t> chargers c </a:t>
            </a:r>
            <a:r>
              <a:rPr lang="en-IN" sz="1400" dirty="0">
                <a:solidFill>
                  <a:srgbClr val="6EFFFF"/>
                </a:solidFill>
              </a:rPr>
              <a:t>on</a:t>
            </a:r>
            <a:r>
              <a:rPr lang="en-IN" sz="1400" dirty="0">
                <a:solidFill>
                  <a:schemeClr val="tx1"/>
                </a:solidFill>
              </a:rPr>
              <a:t> s.station_id = c.station_id;</a:t>
            </a:r>
          </a:p>
          <a:p>
            <a:pPr marL="36900" indent="0">
              <a:lnSpc>
                <a:spcPct val="160000"/>
              </a:lnSpc>
              <a:buNone/>
            </a:pPr>
            <a:endParaRPr lang="en-IN" dirty="0">
              <a:solidFill>
                <a:schemeClr val="tx1"/>
              </a:solidFill>
            </a:endParaRPr>
          </a:p>
          <a:p>
            <a:r>
              <a:rPr lang="en-IN" dirty="0"/>
              <a:t>USAGE:</a:t>
            </a:r>
            <a:endParaRPr lang="en-IN" sz="1300" dirty="0">
              <a:solidFill>
                <a:schemeClr val="tx1"/>
              </a:solidFill>
            </a:endParaRP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 select </a:t>
            </a:r>
            <a:r>
              <a:rPr lang="en-IN" sz="1400" dirty="0">
                <a:solidFill>
                  <a:schemeClr val="tx1"/>
                </a:solidFill>
              </a:rPr>
              <a:t>*</a:t>
            </a:r>
            <a:r>
              <a:rPr lang="en-IN" sz="1400" dirty="0">
                <a:solidFill>
                  <a:srgbClr val="6EFFFF"/>
                </a:solidFill>
              </a:rPr>
              <a:t> from </a:t>
            </a:r>
            <a:r>
              <a:rPr lang="en-IN" sz="1400" dirty="0">
                <a:solidFill>
                  <a:schemeClr val="tx1"/>
                </a:solidFill>
              </a:rPr>
              <a:t>station_charger_view;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5E761E1-DAFB-6445-1F3E-55875FD85E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5999" y="1066798"/>
            <a:ext cx="6029325" cy="40481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333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FF349-CFFA-39FF-E2E0-64CC4F16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C2CC8-2D70-7A83-8367-80D200170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VIEWS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E2C943-EFFB-1947-C28D-AF3FA1BD5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799"/>
            <a:ext cx="4953605" cy="5143501"/>
          </a:xfrm>
        </p:spPr>
        <p:txBody>
          <a:bodyPr>
            <a:normAutofit/>
          </a:bodyPr>
          <a:lstStyle/>
          <a:p>
            <a:r>
              <a:rPr lang="en-IN" b="1" i="1" dirty="0"/>
              <a:t>Create a view to show the most used payment method overall.</a:t>
            </a:r>
          </a:p>
          <a:p>
            <a:pPr marL="36900" indent="0">
              <a:buNone/>
            </a:pPr>
            <a:endParaRPr lang="en-IN" b="1" i="1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create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view</a:t>
            </a:r>
            <a:r>
              <a:rPr lang="en-IN" sz="1400" dirty="0">
                <a:solidFill>
                  <a:schemeClr val="tx1"/>
                </a:solidFill>
              </a:rPr>
              <a:t> popular_payment_method_view </a:t>
            </a:r>
            <a:r>
              <a:rPr lang="en-IN" sz="1400" dirty="0">
                <a:solidFill>
                  <a:srgbClr val="6EFFFF"/>
                </a:solidFill>
              </a:rPr>
              <a:t>as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400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select</a:t>
            </a:r>
            <a:r>
              <a:rPr lang="en-IN" sz="1400" dirty="0">
                <a:solidFill>
                  <a:schemeClr val="tx1"/>
                </a:solidFill>
              </a:rPr>
              <a:t> payment_method, </a:t>
            </a:r>
            <a:r>
              <a:rPr lang="en-IN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count</a:t>
            </a:r>
            <a:r>
              <a:rPr lang="en-IN" sz="1400" dirty="0">
                <a:solidFill>
                  <a:schemeClr val="tx1"/>
                </a:solidFill>
              </a:rPr>
              <a:t>(payment_method) 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sz="1400" dirty="0">
                <a:solidFill>
                  <a:srgbClr val="6EFFFF"/>
                </a:solidFill>
              </a:rPr>
              <a:t>	as</a:t>
            </a:r>
            <a:r>
              <a:rPr lang="en-IN" sz="1400" dirty="0">
                <a:solidFill>
                  <a:schemeClr val="tx1"/>
                </a:solidFill>
              </a:rPr>
              <a:t> usage_count </a:t>
            </a:r>
            <a:r>
              <a:rPr lang="en-IN" sz="1400" dirty="0">
                <a:solidFill>
                  <a:srgbClr val="6EFFFF"/>
                </a:solidFill>
              </a:rPr>
              <a:t>from</a:t>
            </a:r>
            <a:r>
              <a:rPr lang="en-IN" sz="1400" dirty="0">
                <a:solidFill>
                  <a:schemeClr val="tx1"/>
                </a:solidFill>
              </a:rPr>
              <a:t> payments </a:t>
            </a:r>
            <a:r>
              <a:rPr lang="en-IN" sz="1400" dirty="0">
                <a:solidFill>
                  <a:srgbClr val="6EFFFF"/>
                </a:solidFill>
              </a:rPr>
              <a:t>group by 	</a:t>
            </a:r>
            <a:r>
              <a:rPr lang="en-IN" sz="1400" dirty="0">
                <a:solidFill>
                  <a:schemeClr val="tx1"/>
                </a:solidFill>
              </a:rPr>
              <a:t>payment_method </a:t>
            </a:r>
            <a:r>
              <a:rPr lang="en-IN" sz="1400" dirty="0">
                <a:solidFill>
                  <a:srgbClr val="6EFFFF"/>
                </a:solidFill>
              </a:rPr>
              <a:t>order by </a:t>
            </a:r>
            <a:r>
              <a:rPr lang="en-IN" sz="1400" dirty="0">
                <a:solidFill>
                  <a:schemeClr val="tx1"/>
                </a:solidFill>
              </a:rPr>
              <a:t>usage_count </a:t>
            </a:r>
            <a:r>
              <a:rPr lang="en-IN" sz="1400" dirty="0">
                <a:solidFill>
                  <a:srgbClr val="6EFFFF"/>
                </a:solidFill>
              </a:rPr>
              <a:t>desc</a:t>
            </a:r>
            <a:r>
              <a:rPr lang="en-IN" sz="1400" dirty="0">
                <a:solidFill>
                  <a:schemeClr val="tx1"/>
                </a:solidFill>
              </a:rPr>
              <a:t>;</a:t>
            </a:r>
          </a:p>
          <a:p>
            <a:pPr marL="36900" indent="0">
              <a:lnSpc>
                <a:spcPct val="160000"/>
              </a:lnSpc>
              <a:buNone/>
            </a:pPr>
            <a:endParaRPr lang="en-IN" dirty="0">
              <a:solidFill>
                <a:schemeClr val="tx1"/>
              </a:solidFill>
            </a:endParaRPr>
          </a:p>
          <a:p>
            <a:r>
              <a:rPr lang="en-IN" dirty="0"/>
              <a:t>USAGE:</a:t>
            </a:r>
            <a:endParaRPr lang="en-IN" sz="1300" dirty="0">
              <a:solidFill>
                <a:schemeClr val="tx1"/>
              </a:solidFill>
            </a:endParaRP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2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select</a:t>
            </a:r>
            <a:r>
              <a:rPr lang="en-IN" sz="1400" dirty="0">
                <a:solidFill>
                  <a:schemeClr val="tx1"/>
                </a:solidFill>
              </a:rPr>
              <a:t> * </a:t>
            </a:r>
            <a:r>
              <a:rPr lang="en-IN" sz="1400" dirty="0">
                <a:solidFill>
                  <a:srgbClr val="6EFFFF"/>
                </a:solidFill>
              </a:rPr>
              <a:t>from</a:t>
            </a:r>
            <a:r>
              <a:rPr lang="en-IN" sz="1400" dirty="0">
                <a:solidFill>
                  <a:schemeClr val="tx1"/>
                </a:solidFill>
              </a:rPr>
              <a:t> popular_payment_method_view;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23DADE6-422D-C722-D9FA-41AD206F0E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5999" y="1066799"/>
            <a:ext cx="6010275" cy="33909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710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C5F12-0DCE-8819-505C-7486DD733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7B30-8D5C-6AE7-875E-7ECDA9B41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algn="l"/>
            <a:r>
              <a:rPr lang="en-IN" u="sng" dirty="0"/>
              <a:t>VIEWS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201F5A-2F90-ACB4-ED68-782FC17E2E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799"/>
            <a:ext cx="4953605" cy="5143501"/>
          </a:xfrm>
        </p:spPr>
        <p:txBody>
          <a:bodyPr>
            <a:normAutofit/>
          </a:bodyPr>
          <a:lstStyle/>
          <a:p>
            <a:r>
              <a:rPr lang="en-IN" b="1" i="1" dirty="0"/>
              <a:t>Create a view to show each charger and the total energy delivered.</a:t>
            </a:r>
          </a:p>
          <a:p>
            <a:pPr marL="36900" indent="0">
              <a:buNone/>
            </a:pPr>
            <a:endParaRPr lang="en-IN" b="1" i="1" dirty="0"/>
          </a:p>
          <a:p>
            <a:r>
              <a:rPr lang="en-IN" dirty="0"/>
              <a:t>SYNTAX:</a:t>
            </a:r>
          </a:p>
          <a:p>
            <a:pPr marL="36900" indent="0">
              <a:lnSpc>
                <a:spcPct val="160000"/>
              </a:lnSpc>
              <a:buNone/>
            </a:pPr>
            <a:r>
              <a:rPr lang="en-IN" dirty="0">
                <a:solidFill>
                  <a:schemeClr val="tx1"/>
                </a:solidFill>
              </a:rPr>
              <a:t>	</a:t>
            </a:r>
            <a:r>
              <a:rPr lang="en-IN" sz="1400" dirty="0">
                <a:solidFill>
                  <a:srgbClr val="6EFFFF"/>
                </a:solidFill>
              </a:rPr>
              <a:t>create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view</a:t>
            </a:r>
            <a:r>
              <a:rPr lang="en-IN" sz="1400" dirty="0">
                <a:solidFill>
                  <a:schemeClr val="tx1"/>
                </a:solidFill>
              </a:rPr>
              <a:t> ChargerUsage </a:t>
            </a:r>
            <a:r>
              <a:rPr lang="en-IN" sz="1400" dirty="0">
                <a:solidFill>
                  <a:srgbClr val="6EFFFF"/>
                </a:solidFill>
              </a:rPr>
              <a:t>as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select</a:t>
            </a:r>
            <a:r>
              <a:rPr lang="en-IN" sz="1400" dirty="0">
                <a:solidFill>
                  <a:schemeClr val="tx1"/>
                </a:solidFill>
              </a:rPr>
              <a:t> c.charger_id, c.type, 	</a:t>
            </a:r>
            <a:r>
              <a:rPr lang="en-IN" sz="14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sum</a:t>
            </a:r>
            <a:r>
              <a:rPr lang="en-IN" sz="1400" dirty="0">
                <a:solidFill>
                  <a:schemeClr val="tx1"/>
                </a:solidFill>
              </a:rPr>
              <a:t>(cs.energy_kWh) </a:t>
            </a:r>
            <a:r>
              <a:rPr lang="en-IN" sz="1400" dirty="0">
                <a:solidFill>
                  <a:srgbClr val="6EFFFF"/>
                </a:solidFill>
              </a:rPr>
              <a:t>as</a:t>
            </a:r>
            <a:r>
              <a:rPr lang="en-IN" sz="1400" dirty="0">
                <a:solidFill>
                  <a:schemeClr val="tx1"/>
                </a:solidFill>
              </a:rPr>
              <a:t> total_energy </a:t>
            </a:r>
            <a:r>
              <a:rPr lang="en-IN" sz="1400" dirty="0">
                <a:solidFill>
                  <a:srgbClr val="6EFFFF"/>
                </a:solidFill>
              </a:rPr>
              <a:t>from</a:t>
            </a:r>
            <a:r>
              <a:rPr lang="en-IN" sz="1400" dirty="0">
                <a:solidFill>
                  <a:schemeClr val="tx1"/>
                </a:solidFill>
              </a:rPr>
              <a:t> Chargers c 	</a:t>
            </a:r>
            <a:r>
              <a:rPr lang="en-IN" sz="1400" dirty="0">
                <a:solidFill>
                  <a:srgbClr val="6EFFFF"/>
                </a:solidFill>
              </a:rPr>
              <a:t>join</a:t>
            </a:r>
            <a:r>
              <a:rPr lang="en-IN" sz="1400" dirty="0">
                <a:solidFill>
                  <a:schemeClr val="tx1"/>
                </a:solidFill>
              </a:rPr>
              <a:t> ChargingSessions cs </a:t>
            </a:r>
            <a:r>
              <a:rPr lang="en-IN" sz="1400" dirty="0">
                <a:solidFill>
                  <a:srgbClr val="6EFFFF"/>
                </a:solidFill>
              </a:rPr>
              <a:t>on</a:t>
            </a:r>
            <a:r>
              <a:rPr lang="en-IN" sz="1400" dirty="0">
                <a:solidFill>
                  <a:schemeClr val="tx1"/>
                </a:solidFill>
              </a:rPr>
              <a:t> c.charger_id = 	cs.charger_id </a:t>
            </a:r>
            <a:r>
              <a:rPr lang="en-IN" sz="1400" dirty="0">
                <a:solidFill>
                  <a:srgbClr val="6EFFFF"/>
                </a:solidFill>
              </a:rPr>
              <a:t>group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by</a:t>
            </a:r>
            <a:r>
              <a:rPr lang="en-IN" sz="14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c.</a:t>
            </a:r>
            <a:r>
              <a:rPr lang="en-IN" sz="1400" dirty="0">
                <a:solidFill>
                  <a:schemeClr val="tx1"/>
                </a:solidFill>
              </a:rPr>
              <a:t>charger_id, c.type;</a:t>
            </a:r>
          </a:p>
          <a:p>
            <a:pPr marL="36900" indent="0">
              <a:lnSpc>
                <a:spcPct val="160000"/>
              </a:lnSpc>
              <a:buNone/>
            </a:pPr>
            <a:endParaRPr lang="en-IN" sz="1400" dirty="0">
              <a:solidFill>
                <a:schemeClr val="tx1"/>
              </a:solidFill>
            </a:endParaRPr>
          </a:p>
          <a:p>
            <a:pPr>
              <a:lnSpc>
                <a:spcPct val="160000"/>
              </a:lnSpc>
            </a:pPr>
            <a:r>
              <a:rPr lang="en-IN" dirty="0"/>
              <a:t>USAGE:</a:t>
            </a:r>
            <a:endParaRPr lang="en-IN" sz="1300" dirty="0">
              <a:solidFill>
                <a:schemeClr val="tx1"/>
              </a:solidFill>
            </a:endParaRPr>
          </a:p>
          <a:p>
            <a:pPr marL="36900" indent="0">
              <a:lnSpc>
                <a:spcPct val="160000"/>
              </a:lnSpc>
              <a:buNone/>
            </a:pPr>
            <a:r>
              <a:rPr lang="en-IN" sz="1300" dirty="0">
                <a:solidFill>
                  <a:schemeClr val="tx1"/>
                </a:solidFill>
              </a:rPr>
              <a:t>	</a:t>
            </a:r>
            <a:r>
              <a:rPr lang="en-IN" sz="1200" dirty="0">
                <a:solidFill>
                  <a:schemeClr val="tx1"/>
                </a:solidFill>
              </a:rPr>
              <a:t> </a:t>
            </a:r>
            <a:r>
              <a:rPr lang="en-IN" sz="1400" dirty="0">
                <a:solidFill>
                  <a:srgbClr val="6EFFFF"/>
                </a:solidFill>
              </a:rPr>
              <a:t>select</a:t>
            </a:r>
            <a:r>
              <a:rPr lang="en-IN" sz="1400" dirty="0">
                <a:solidFill>
                  <a:schemeClr val="tx1"/>
                </a:solidFill>
              </a:rPr>
              <a:t> * </a:t>
            </a:r>
            <a:r>
              <a:rPr lang="en-IN" sz="1400" dirty="0">
                <a:solidFill>
                  <a:srgbClr val="6EFFFF"/>
                </a:solidFill>
              </a:rPr>
              <a:t>from</a:t>
            </a:r>
            <a:r>
              <a:rPr lang="en-IN" sz="1400" dirty="0">
                <a:solidFill>
                  <a:schemeClr val="tx1"/>
                </a:solidFill>
              </a:rPr>
              <a:t> ChargerUsage;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9A7830-490A-69BB-11AC-BA9B52DEEA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799"/>
            <a:ext cx="6029325" cy="41624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2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617FAC-1AA6-9C61-C268-0A584169D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42000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E4FD7-CA32-045B-2511-2474E4BAE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309750"/>
            <a:ext cx="5848351" cy="1496949"/>
          </a:xfrm>
        </p:spPr>
        <p:txBody>
          <a:bodyPr>
            <a:normAutofit/>
          </a:bodyPr>
          <a:lstStyle/>
          <a:p>
            <a:r>
              <a:rPr lang="en-IN" sz="5400" u="sng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13D14-B5C8-C59F-2A79-6B23ABCDDE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1900" y="3606800"/>
            <a:ext cx="4362451" cy="2994025"/>
          </a:xfrm>
        </p:spPr>
        <p:txBody>
          <a:bodyPr>
            <a:normAutofit/>
          </a:bodyPr>
          <a:lstStyle/>
          <a:p>
            <a:r>
              <a:rPr lang="en-IN" sz="2800" dirty="0"/>
              <a:t>Created By-</a:t>
            </a:r>
          </a:p>
          <a:p>
            <a:pPr marL="36900" indent="0">
              <a:buNone/>
            </a:pPr>
            <a:r>
              <a:rPr lang="en-IN" sz="2800" dirty="0"/>
              <a:t>	NIHAR YELVE</a:t>
            </a:r>
          </a:p>
          <a:p>
            <a:pPr marL="36900" indent="0">
              <a:buNone/>
            </a:pPr>
            <a:r>
              <a:rPr lang="en-IN" sz="2800" dirty="0"/>
              <a:t>	IT VEDANT</a:t>
            </a:r>
          </a:p>
          <a:p>
            <a:pPr marL="36900" indent="0">
              <a:buNone/>
            </a:pPr>
            <a:r>
              <a:rPr lang="en-IN" sz="2800" dirty="0"/>
              <a:t>	T348/DSDA/11-1/PS</a:t>
            </a:r>
          </a:p>
        </p:txBody>
      </p:sp>
    </p:spTree>
    <p:extLst>
      <p:ext uri="{BB962C8B-B14F-4D97-AF65-F5344CB8AC3E}">
        <p14:creationId xmlns:p14="http://schemas.microsoft.com/office/powerpoint/2010/main" val="71844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D1F2B-B02D-2EC1-729D-01EBE2C86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46C77-072F-66D6-3B2F-D244F773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445" y="0"/>
            <a:ext cx="10353762" cy="970450"/>
          </a:xfrm>
        </p:spPr>
        <p:txBody>
          <a:bodyPr/>
          <a:lstStyle/>
          <a:p>
            <a:r>
              <a:rPr lang="en-IN" u="sng" dirty="0"/>
              <a:t>ER-Diagram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45F719-5ADE-6C1B-8B5A-544F4C94E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5" y="1363134"/>
            <a:ext cx="12155522" cy="4783863"/>
          </a:xfrm>
        </p:spPr>
      </p:pic>
    </p:spTree>
    <p:extLst>
      <p:ext uri="{BB962C8B-B14F-4D97-AF65-F5344CB8AC3E}">
        <p14:creationId xmlns:p14="http://schemas.microsoft.com/office/powerpoint/2010/main" val="234855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C0012-5A8A-B9D8-36F9-A288F7379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7B82B2-593F-22E5-6430-A10F758D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6946" y="2867025"/>
            <a:ext cx="4353529" cy="970450"/>
          </a:xfrm>
        </p:spPr>
        <p:txBody>
          <a:bodyPr>
            <a:normAutofit/>
          </a:bodyPr>
          <a:lstStyle/>
          <a:p>
            <a:r>
              <a:rPr lang="en-IN" dirty="0"/>
              <a:t>Structure of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85776-5D4D-A830-6692-367B0B2E5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2"/>
          <a:stretch>
            <a:fillRect/>
          </a:stretch>
        </p:blipFill>
        <p:spPr>
          <a:xfrm>
            <a:off x="0" y="0"/>
            <a:ext cx="6557529" cy="6858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9537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1FE39-F028-ED2D-DE5B-5974091F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marL="36900" algn="l"/>
            <a:r>
              <a:rPr lang="en-IN" u="sng" dirty="0"/>
              <a:t>Users Table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2D281A-CF74-FEB7-09E2-7A640AD546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4258" r="22420"/>
          <a:stretch>
            <a:fillRect/>
          </a:stretch>
        </p:blipFill>
        <p:spPr>
          <a:xfrm>
            <a:off x="6096000" y="1066800"/>
            <a:ext cx="599122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49A286-3EF1-ACB8-6BD3-F41934982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5064665" cy="4058751"/>
          </a:xfrm>
        </p:spPr>
        <p:txBody>
          <a:bodyPr/>
          <a:lstStyle/>
          <a:p>
            <a:pPr marL="36900" indent="0">
              <a:buNone/>
            </a:pPr>
            <a:r>
              <a:rPr lang="en-IN" sz="1600" dirty="0">
                <a:effectLst/>
              </a:rPr>
              <a:t>Stores the </a:t>
            </a:r>
            <a:r>
              <a:rPr lang="en-IN" sz="1600" b="1" dirty="0">
                <a:effectLst/>
              </a:rPr>
              <a:t>people using EV charging services</a:t>
            </a:r>
            <a:r>
              <a:rPr lang="en-IN" sz="1600" dirty="0">
                <a:effectLst/>
              </a:rPr>
              <a:t>.</a:t>
            </a:r>
          </a:p>
          <a:p>
            <a:pPr lvl="0"/>
            <a:r>
              <a:rPr lang="en-IN" sz="1600" dirty="0">
                <a:effectLst/>
              </a:rPr>
              <a:t>user_id → Unique ID for each user (primary key).</a:t>
            </a:r>
          </a:p>
          <a:p>
            <a:pPr lvl="0"/>
            <a:r>
              <a:rPr lang="en-IN" sz="1600" dirty="0">
                <a:effectLst/>
              </a:rPr>
              <a:t>user_name → User’s full name.</a:t>
            </a:r>
          </a:p>
          <a:p>
            <a:pPr lvl="0"/>
            <a:r>
              <a:rPr lang="en-IN" sz="1600" dirty="0">
                <a:effectLst/>
              </a:rPr>
              <a:t>email → Unique email address </a:t>
            </a:r>
          </a:p>
          <a:p>
            <a:pPr lvl="0"/>
            <a:r>
              <a:rPr lang="en-IN" sz="1600" dirty="0">
                <a:effectLst/>
              </a:rPr>
              <a:t>phone → Contact number</a:t>
            </a:r>
          </a:p>
          <a:p>
            <a:pPr lvl="0"/>
            <a:endParaRPr lang="en-IN" sz="1600" dirty="0">
              <a:effectLst/>
            </a:endParaRPr>
          </a:p>
          <a:p>
            <a:pPr marL="36900" indent="0">
              <a:buNone/>
            </a:pPr>
            <a:r>
              <a:rPr lang="en-IN" dirty="0"/>
              <a:t>SYNTAX: desc users;</a:t>
            </a:r>
          </a:p>
        </p:txBody>
      </p:sp>
    </p:spTree>
    <p:extLst>
      <p:ext uri="{BB962C8B-B14F-4D97-AF65-F5344CB8AC3E}">
        <p14:creationId xmlns:p14="http://schemas.microsoft.com/office/powerpoint/2010/main" val="176561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09F23-77F9-DB5F-4E34-56DE6C76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B936-4351-E91E-B020-160E3ED90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marL="36900" algn="l"/>
            <a:r>
              <a:rPr lang="en-IN" u="sng" dirty="0"/>
              <a:t>User_profile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E9AC9A-A178-6CBF-C2D3-CA213860B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506466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1600" dirty="0">
                <a:effectLst/>
              </a:rPr>
              <a:t>Each user has </a:t>
            </a:r>
            <a:r>
              <a:rPr lang="en-IN" sz="1600" b="1" dirty="0">
                <a:effectLst/>
              </a:rPr>
              <a:t>one EV profile</a:t>
            </a:r>
            <a:r>
              <a:rPr lang="en-IN" sz="1600" dirty="0">
                <a:effectLst/>
              </a:rPr>
              <a:t>, storing vehicle info.</a:t>
            </a:r>
          </a:p>
          <a:p>
            <a:pPr lvl="0"/>
            <a:r>
              <a:rPr lang="en-IN" sz="1400" dirty="0">
                <a:effectLst/>
              </a:rPr>
              <a:t>profile_id → Unique ID for the profile (primary key).</a:t>
            </a:r>
          </a:p>
          <a:p>
            <a:pPr lvl="0"/>
            <a:r>
              <a:rPr lang="en-IN" sz="1600" dirty="0">
                <a:effectLst/>
              </a:rPr>
              <a:t>user_id → Links to Users.user_id.</a:t>
            </a:r>
          </a:p>
          <a:p>
            <a:pPr lvl="0"/>
            <a:r>
              <a:rPr lang="en-IN" sz="1600" dirty="0">
                <a:effectLst/>
              </a:rPr>
              <a:t>vehicle_model → EV model (e.g., Tesla Model 3, Tata Nexon EV).</a:t>
            </a:r>
          </a:p>
          <a:p>
            <a:pPr lvl="0"/>
            <a:r>
              <a:rPr lang="en-IN" sz="1600" dirty="0">
                <a:effectLst/>
              </a:rPr>
              <a:t>battery_capacity_kWh → Size of the EV battery (in kWh)</a:t>
            </a:r>
          </a:p>
          <a:p>
            <a:pPr lvl="0"/>
            <a:endParaRPr lang="en-IN" sz="1600" dirty="0">
              <a:effectLst/>
            </a:endParaRPr>
          </a:p>
          <a:p>
            <a:pPr marL="36900" indent="0">
              <a:buNone/>
            </a:pPr>
            <a:r>
              <a:rPr lang="en-IN" dirty="0"/>
              <a:t>SYNTAX: desc users_profile;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7D8B900-9B37-C1D0-553B-017C124A33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5999" y="1066800"/>
            <a:ext cx="600075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316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E7A03-5808-95A2-8713-E3F27CC56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692A-378B-0FAA-B55B-AA8834E78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953605" cy="970450"/>
          </a:xfrm>
        </p:spPr>
        <p:txBody>
          <a:bodyPr>
            <a:normAutofit fontScale="90000"/>
          </a:bodyPr>
          <a:lstStyle/>
          <a:p>
            <a:pPr marL="36900" algn="l"/>
            <a:r>
              <a:rPr lang="en-IN" u="sng" dirty="0" err="1"/>
              <a:t>ChargingStations</a:t>
            </a:r>
            <a:r>
              <a:rPr lang="en-IN" u="sng" dirty="0"/>
              <a:t>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0ABB17-4C01-B942-936F-C3152A02F8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506466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1600" dirty="0">
                <a:effectLst/>
              </a:rPr>
              <a:t>Physical charging locations.</a:t>
            </a:r>
          </a:p>
          <a:p>
            <a:pPr lvl="0"/>
            <a:r>
              <a:rPr lang="en-IN" sz="1600" dirty="0">
                <a:effectLst/>
              </a:rPr>
              <a:t>station_id → Unique station identifier.</a:t>
            </a:r>
          </a:p>
          <a:p>
            <a:pPr lvl="0"/>
            <a:r>
              <a:rPr lang="en-IN" sz="1600" dirty="0">
                <a:effectLst/>
              </a:rPr>
              <a:t>location → Address or area of the station.</a:t>
            </a:r>
          </a:p>
          <a:p>
            <a:pPr lvl="0"/>
            <a:r>
              <a:rPr lang="en-IN" sz="1600" dirty="0">
                <a:effectLst/>
              </a:rPr>
              <a:t>operator → Company running the station (e.g., Tata Power, Ionity).</a:t>
            </a:r>
          </a:p>
          <a:p>
            <a:pPr marL="36900" lvl="0" indent="0">
              <a:buNone/>
            </a:pPr>
            <a:endParaRPr lang="en-IN" sz="1600" dirty="0">
              <a:effectLst/>
            </a:endParaRPr>
          </a:p>
          <a:p>
            <a:pPr marL="36900" indent="0">
              <a:buNone/>
            </a:pPr>
            <a:r>
              <a:rPr lang="en-IN" dirty="0"/>
              <a:t>SYNTAX: desc chargingstations;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17463FE-D799-E21E-848E-873A4878968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0" y="1066799"/>
            <a:ext cx="599122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591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E2FED-7FFA-8580-F99F-4F47F7E7B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B8E52-7386-12C4-686A-B5E078A33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95" y="96350"/>
            <a:ext cx="4667855" cy="970450"/>
          </a:xfrm>
        </p:spPr>
        <p:txBody>
          <a:bodyPr/>
          <a:lstStyle/>
          <a:p>
            <a:pPr marL="36900" algn="l"/>
            <a:r>
              <a:rPr lang="en-IN" u="sng" dirty="0"/>
              <a:t>Chargers Table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31F176-3F58-998B-DBE7-F13C70700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195" y="1066800"/>
            <a:ext cx="5064665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IN" sz="1600" dirty="0">
                <a:effectLst/>
              </a:rPr>
              <a:t>Each station has </a:t>
            </a:r>
            <a:r>
              <a:rPr lang="en-IN" sz="1600" b="1" dirty="0">
                <a:effectLst/>
              </a:rPr>
              <a:t>multiple chargers</a:t>
            </a:r>
            <a:r>
              <a:rPr lang="en-IN" sz="1600" dirty="0">
                <a:effectLst/>
              </a:rPr>
              <a:t> of different types.</a:t>
            </a:r>
          </a:p>
          <a:p>
            <a:pPr lvl="0"/>
            <a:r>
              <a:rPr lang="en-IN" sz="1600" dirty="0">
                <a:effectLst/>
              </a:rPr>
              <a:t>charger_id → Unique charger identifier.</a:t>
            </a:r>
          </a:p>
          <a:p>
            <a:pPr lvl="0"/>
            <a:r>
              <a:rPr lang="en-IN" sz="1600" dirty="0">
                <a:effectLst/>
              </a:rPr>
              <a:t>station_id → Links charger to its station.</a:t>
            </a:r>
          </a:p>
          <a:p>
            <a:pPr lvl="0"/>
            <a:r>
              <a:rPr lang="en-IN" sz="1600" dirty="0">
                <a:effectLst/>
              </a:rPr>
              <a:t>type → Charger type.</a:t>
            </a:r>
          </a:p>
          <a:p>
            <a:pPr lvl="0"/>
            <a:r>
              <a:rPr lang="en-IN" sz="1600" dirty="0">
                <a:effectLst/>
              </a:rPr>
              <a:t>max_power_kW → Maximum charging power (kW).</a:t>
            </a:r>
          </a:p>
          <a:p>
            <a:pPr marL="36900" lvl="0" indent="0">
              <a:buNone/>
            </a:pPr>
            <a:endParaRPr lang="en-IN" sz="1600" dirty="0">
              <a:effectLst/>
            </a:endParaRPr>
          </a:p>
          <a:p>
            <a:pPr marL="36900" indent="0">
              <a:buNone/>
            </a:pPr>
            <a:r>
              <a:rPr lang="en-IN" dirty="0"/>
              <a:t>SYNTAX: desc chargers;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FA080E-949A-3994-5F96-E4D09A2E79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86474" y="1057275"/>
            <a:ext cx="601027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11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232</TotalTime>
  <Words>1551</Words>
  <Application>Microsoft Office PowerPoint</Application>
  <PresentationFormat>Widescreen</PresentationFormat>
  <Paragraphs>193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Calisto MT</vt:lpstr>
      <vt:lpstr>Wingdings 2</vt:lpstr>
      <vt:lpstr>Slate</vt:lpstr>
      <vt:lpstr>PowerPoint Presentation</vt:lpstr>
      <vt:lpstr>Abstract</vt:lpstr>
      <vt:lpstr>ER-Diagram</vt:lpstr>
      <vt:lpstr>ER-Diagram</vt:lpstr>
      <vt:lpstr>Structure of Table</vt:lpstr>
      <vt:lpstr>Users Table</vt:lpstr>
      <vt:lpstr>User_profile Table</vt:lpstr>
      <vt:lpstr>ChargingStations Table</vt:lpstr>
      <vt:lpstr>Chargers Table</vt:lpstr>
      <vt:lpstr>ChargingSessions Table</vt:lpstr>
      <vt:lpstr>Payments Table</vt:lpstr>
      <vt:lpstr>Contents of Table</vt:lpstr>
      <vt:lpstr>Users Table</vt:lpstr>
      <vt:lpstr>User_profiles Table</vt:lpstr>
      <vt:lpstr>ChargingStations Table</vt:lpstr>
      <vt:lpstr>Chargers Table</vt:lpstr>
      <vt:lpstr>ChargingSessions Table</vt:lpstr>
      <vt:lpstr>Payments Table</vt:lpstr>
      <vt:lpstr>SUB QUERIES</vt:lpstr>
      <vt:lpstr>SUBQUERY</vt:lpstr>
      <vt:lpstr>SUBQUERY</vt:lpstr>
      <vt:lpstr>SUBQUERY</vt:lpstr>
      <vt:lpstr>SUBQUERY</vt:lpstr>
      <vt:lpstr>SUBQUERY</vt:lpstr>
      <vt:lpstr>JOINS</vt:lpstr>
      <vt:lpstr>JOINS</vt:lpstr>
      <vt:lpstr>JOINS</vt:lpstr>
      <vt:lpstr>JOINS</vt:lpstr>
      <vt:lpstr>JOINS</vt:lpstr>
      <vt:lpstr>JOINS</vt:lpstr>
      <vt:lpstr>VIEWS</vt:lpstr>
      <vt:lpstr>VIEWS</vt:lpstr>
      <vt:lpstr>VIEWS</vt:lpstr>
      <vt:lpstr>VIEWS</vt:lpstr>
      <vt:lpstr>VIEWS</vt:lpstr>
      <vt:lpstr>VIEWS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Nihar</dc:creator>
  <cp:lastModifiedBy>Blink 12</cp:lastModifiedBy>
  <cp:revision>31</cp:revision>
  <dcterms:created xsi:type="dcterms:W3CDTF">2025-09-09T14:51:16Z</dcterms:created>
  <dcterms:modified xsi:type="dcterms:W3CDTF">2025-09-22T07:13:12Z</dcterms:modified>
</cp:coreProperties>
</file>